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339" r:id="rId4"/>
    <p:sldId id="353" r:id="rId5"/>
    <p:sldId id="354" r:id="rId6"/>
    <p:sldId id="355" r:id="rId7"/>
    <p:sldId id="356" r:id="rId8"/>
    <p:sldId id="357" r:id="rId9"/>
    <p:sldId id="360" r:id="rId10"/>
    <p:sldId id="362" r:id="rId11"/>
    <p:sldId id="365" r:id="rId12"/>
    <p:sldId id="367" r:id="rId13"/>
    <p:sldId id="366" r:id="rId14"/>
    <p:sldId id="32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 userDrawn="1">
          <p15:clr>
            <a:srgbClr val="A4A3A4"/>
          </p15:clr>
        </p15:guide>
        <p15:guide id="2" pos="58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f Prugger" initials="CP" lastIdx="6" clrIdx="0">
    <p:extLst>
      <p:ext uri="{19B8F6BF-5375-455C-9EA6-DF929625EA0E}">
        <p15:presenceInfo xmlns:p15="http://schemas.microsoft.com/office/powerpoint/2012/main" userId="Christof Prugger" providerId="None"/>
      </p:ext>
    </p:extLst>
  </p:cmAuthor>
  <p:cmAuthor id="2" name="Ulrich Keil" initials="UK" lastIdx="10" clrIdx="1">
    <p:extLst>
      <p:ext uri="{19B8F6BF-5375-455C-9EA6-DF929625EA0E}">
        <p15:presenceInfo xmlns:p15="http://schemas.microsoft.com/office/powerpoint/2012/main" userId="Ulrich Ke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81491" autoAdjust="0"/>
  </p:normalViewPr>
  <p:slideViewPr>
    <p:cSldViewPr snapToGrid="0" showGuides="1">
      <p:cViewPr varScale="1">
        <p:scale>
          <a:sx n="95" d="100"/>
          <a:sy n="95" d="100"/>
        </p:scale>
        <p:origin x="1146" y="72"/>
      </p:cViewPr>
      <p:guideLst>
        <p:guide orient="horz" pos="1824"/>
        <p:guide pos="5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EF89C-41E3-4DF6-A196-E64EBAA9B140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8F64-AD12-4D73-995E-85B693921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36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220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6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583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45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294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35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08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59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636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0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98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310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814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C8F64-AD12-4D73-995E-85B693921ED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41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9306-CD7C-46F4-A57C-CF8BF3C18795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25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1F8E-6B89-430C-95AB-E9B0930BBBE1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14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2E4F-005D-47B8-B91C-8D64379B71C1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32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F025-B456-4C3B-B031-2CBCB311E52C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591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2776-2E2A-4A93-96BB-93EBB2A38FB5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696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261B-5323-461D-B7D0-265199F29A53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170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C25E-6561-43E3-968E-18B8C9E1F10B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035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44D5-CC1A-437C-BEBC-714D700FB2E5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73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500-3FF5-4F1B-9DA5-7D9E2A6307D2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9BF360EE-6255-4CC6-BE03-62BE38DEC5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534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ED1A-177D-48D0-A7B4-29D62D4356FF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82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09F0-E4EA-4D24-8B9D-CF69736C79BD}" type="datetime1">
              <a:rPr lang="de-DE" smtClean="0"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01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83A2-EAEB-4681-A751-EFE323BC8268}" type="datetime1">
              <a:rPr lang="de-DE" smtClean="0"/>
              <a:t>27.11.2017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8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1079-9919-47D9-9F7B-0A3EAE18EAF8}" type="datetime1">
              <a:rPr lang="de-DE" smtClean="0"/>
              <a:t>27.11.2017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9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3AC8-2DDE-4A84-802E-76D543C883DB}" type="datetime1">
              <a:rPr lang="de-DE" smtClean="0"/>
              <a:t>27.11.2017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70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5310-EF2E-4A58-AAF2-AB97D1CA9078}" type="datetime1">
              <a:rPr lang="de-DE" smtClean="0"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93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E05-6975-4464-81DD-985444C3463D}" type="datetime1">
              <a:rPr lang="de-DE" smtClean="0"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59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F5CC4-34D7-4460-942C-884ACE06937E}" type="datetime1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F360EE-6255-4CC6-BE03-62BE38DE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59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wbdb.bfarm.de/ords/f?p=101:STARTSEI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bv.de/html/themen_23913.php" TargetMode="External"/><Relationship Id="rId4" Type="http://schemas.openxmlformats.org/officeDocument/2006/relationships/hyperlink" Target="http://www.pei.de/db-aw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13154"/>
            <a:ext cx="9274003" cy="1646302"/>
          </a:xfrm>
        </p:spPr>
        <p:txBody>
          <a:bodyPr/>
          <a:lstStyle/>
          <a:p>
            <a:r>
              <a:rPr lang="de-DE" sz="4500" b="1" dirty="0" smtClean="0"/>
              <a:t>Wie kann die Situation von PMS weiter untersucht werden? </a:t>
            </a:r>
            <a:endParaRPr lang="de-DE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450" y="3471485"/>
            <a:ext cx="8242553" cy="1810374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SYMPOSIUM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POST-MARKETING-STUDIEN IN DEUTSCHLAND UND EUROPA 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 TRAGEN SIE ZUR ARZNEIMITTELSICHERHEIT BEI?</a:t>
            </a:r>
          </a:p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16.11.2017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TU Berlin</a:t>
            </a:r>
          </a:p>
          <a:p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31631" y="5606716"/>
            <a:ext cx="7034186" cy="10533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Christof Prugger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05" y="392561"/>
            <a:ext cx="2238555" cy="111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Übergeordnetes Ziel</a:t>
            </a:r>
            <a:br>
              <a:rPr lang="de-DE" dirty="0" smtClean="0"/>
            </a:br>
            <a:r>
              <a:rPr lang="de-DE" dirty="0" smtClean="0"/>
              <a:t>des neuen Studienprojekts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18080" cy="4020292"/>
          </a:xfrm>
        </p:spPr>
        <p:txBody>
          <a:bodyPr>
            <a:noAutofit/>
          </a:bodyPr>
          <a:lstStyle/>
          <a:p>
            <a:pPr lvl="0"/>
            <a:r>
              <a:rPr lang="de-DE" sz="2400" dirty="0" smtClean="0"/>
              <a:t>Ziel ist es, in einem Pilotprojekt </a:t>
            </a:r>
            <a:r>
              <a:rPr lang="de-DE" sz="2400" dirty="0" err="1" smtClean="0"/>
              <a:t>translationale</a:t>
            </a:r>
            <a:r>
              <a:rPr lang="de-DE" sz="2400" dirty="0" smtClean="0"/>
              <a:t> Rahmenbedingungen zu </a:t>
            </a:r>
            <a:r>
              <a:rPr lang="de-DE" sz="2400" dirty="0"/>
              <a:t>schaffen für </a:t>
            </a:r>
            <a:r>
              <a:rPr lang="de-DE" sz="2400" dirty="0" smtClean="0"/>
              <a:t>regulatorische Forschung um</a:t>
            </a:r>
          </a:p>
          <a:p>
            <a:pPr lvl="1"/>
            <a:r>
              <a:rPr lang="de-DE" sz="2200" dirty="0"/>
              <a:t>die Transparenz von PASS </a:t>
            </a:r>
            <a:r>
              <a:rPr lang="de-DE" sz="2200" dirty="0" smtClean="0"/>
              <a:t>zu erhöhen</a:t>
            </a:r>
          </a:p>
          <a:p>
            <a:pPr lvl="1"/>
            <a:r>
              <a:rPr lang="de-DE" sz="2200" dirty="0" smtClean="0"/>
              <a:t>eine kritische Bewertung von PASS zu ermöglichen</a:t>
            </a:r>
          </a:p>
          <a:p>
            <a:pPr lvl="1"/>
            <a:r>
              <a:rPr lang="de-DE" sz="2200" dirty="0" smtClean="0"/>
              <a:t>die Evaluation der Medikamentensicherheit zu stärken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3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Auswirkungen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466667" cy="4020292"/>
          </a:xfrm>
        </p:spPr>
        <p:txBody>
          <a:bodyPr>
            <a:noAutofit/>
          </a:bodyPr>
          <a:lstStyle/>
          <a:p>
            <a:r>
              <a:rPr lang="de-DE" sz="2400" dirty="0" err="1" smtClean="0"/>
              <a:t>Translationale</a:t>
            </a:r>
            <a:r>
              <a:rPr lang="de-DE" sz="2400" dirty="0" smtClean="0"/>
              <a:t> Rahmenbedingungen für regulatorische Forschung</a:t>
            </a:r>
          </a:p>
          <a:p>
            <a:pPr lvl="1"/>
            <a:r>
              <a:rPr lang="de-DE" sz="2200" dirty="0"/>
              <a:t>e</a:t>
            </a:r>
            <a:r>
              <a:rPr lang="de-DE" sz="2200" dirty="0" smtClean="0"/>
              <a:t>rleichtern die Zusammenarbeit unabhängiger Forscher.</a:t>
            </a:r>
          </a:p>
          <a:p>
            <a:pPr lvl="1"/>
            <a:r>
              <a:rPr lang="de-DE" sz="2200" dirty="0"/>
              <a:t>s</a:t>
            </a:r>
            <a:r>
              <a:rPr lang="de-DE" sz="2200" dirty="0" smtClean="0"/>
              <a:t>tärken die Überführung klinischer Forschung in die Praxis.</a:t>
            </a:r>
          </a:p>
          <a:p>
            <a:r>
              <a:rPr lang="de-DE" sz="2400" dirty="0" smtClean="0"/>
              <a:t>Unabhängige kritische Beurteilung von PASS</a:t>
            </a:r>
          </a:p>
          <a:p>
            <a:pPr lvl="1"/>
            <a:r>
              <a:rPr lang="de-DE" sz="2200" dirty="0" smtClean="0"/>
              <a:t>wird „</a:t>
            </a:r>
            <a:r>
              <a:rPr lang="de-DE" sz="2200" dirty="0" err="1" smtClean="0"/>
              <a:t>conditional</a:t>
            </a:r>
            <a:r>
              <a:rPr lang="de-DE" sz="2200" dirty="0" smtClean="0"/>
              <a:t> </a:t>
            </a:r>
            <a:r>
              <a:rPr lang="de-DE" sz="2200" dirty="0" err="1" smtClean="0"/>
              <a:t>approval</a:t>
            </a:r>
            <a:r>
              <a:rPr lang="de-DE" sz="2200" dirty="0" smtClean="0"/>
              <a:t>“ gerecht.</a:t>
            </a:r>
          </a:p>
          <a:p>
            <a:pPr lvl="1"/>
            <a:r>
              <a:rPr lang="de-DE" sz="2200" dirty="0" smtClean="0"/>
              <a:t>ist im Interesse der Arzneimittelsicherheit.</a:t>
            </a:r>
          </a:p>
          <a:p>
            <a:pPr lvl="1"/>
            <a:r>
              <a:rPr lang="de-DE" sz="2200" dirty="0"/>
              <a:t>e</a:t>
            </a:r>
            <a:r>
              <a:rPr lang="de-DE" sz="2200" dirty="0" smtClean="0"/>
              <a:t>rmöglicht eine </a:t>
            </a:r>
            <a:r>
              <a:rPr lang="de-DE" sz="2200" dirty="0"/>
              <a:t>umfassende </a:t>
            </a:r>
            <a:r>
              <a:rPr lang="de-DE" sz="2200" dirty="0" smtClean="0"/>
              <a:t>Nutzen-Risiko Evaluation.</a:t>
            </a:r>
            <a:endParaRPr lang="de-D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25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7131"/>
            <a:ext cx="8466667" cy="4020292"/>
          </a:xfrm>
        </p:spPr>
        <p:txBody>
          <a:bodyPr>
            <a:noAutofit/>
          </a:bodyPr>
          <a:lstStyle/>
          <a:p>
            <a:r>
              <a:rPr lang="de-DE" sz="2200" dirty="0" smtClean="0"/>
              <a:t>Die Situation von PMS in Deutschland wird weiter untersucht </a:t>
            </a:r>
          </a:p>
          <a:p>
            <a:pPr lvl="1"/>
            <a:r>
              <a:rPr lang="de-DE" sz="2000" dirty="0" smtClean="0"/>
              <a:t>anhand der den </a:t>
            </a:r>
            <a:r>
              <a:rPr lang="de-DE" sz="2000" dirty="0"/>
              <a:t>Behörden übermittelten </a:t>
            </a:r>
            <a:r>
              <a:rPr lang="de-DE" sz="2000" dirty="0" smtClean="0"/>
              <a:t>und veröffentlichten PMS Anzeigen einschließlich Beobachtungspläne &amp; </a:t>
            </a:r>
            <a:r>
              <a:rPr lang="de-DE" sz="2000" dirty="0"/>
              <a:t>Abschlussberichte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smtClean="0"/>
              <a:t>um zu evaluieren, ob die getroffenen </a:t>
            </a:r>
            <a:r>
              <a:rPr lang="de-DE" sz="2000" dirty="0"/>
              <a:t>Steuerungsmaßnahmen auf gesetzlicher Ebene </a:t>
            </a:r>
            <a:r>
              <a:rPr lang="de-DE" sz="2000" dirty="0" smtClean="0"/>
              <a:t>den </a:t>
            </a:r>
            <a:r>
              <a:rPr lang="de-DE" sz="2000" dirty="0"/>
              <a:t>Eindruck vermitteln, dass sich die Praxis von PMS verbessert hat.</a:t>
            </a:r>
            <a:endParaRPr lang="de-DE" sz="2000" dirty="0" smtClean="0"/>
          </a:p>
          <a:p>
            <a:r>
              <a:rPr lang="de-DE" sz="2200" dirty="0"/>
              <a:t>Die Situation von </a:t>
            </a:r>
            <a:r>
              <a:rPr lang="de-DE" sz="2200" dirty="0" smtClean="0"/>
              <a:t>PASS in Europa sollte untersucht werden</a:t>
            </a:r>
          </a:p>
          <a:p>
            <a:pPr lvl="1"/>
            <a:r>
              <a:rPr lang="de-DE" sz="2000" dirty="0" smtClean="0"/>
              <a:t>aufgrund der immer häufigeren „</a:t>
            </a:r>
            <a:r>
              <a:rPr lang="de-DE" sz="2000" dirty="0" err="1" smtClean="0"/>
              <a:t>conditional</a:t>
            </a:r>
            <a:r>
              <a:rPr lang="de-DE" sz="2000" dirty="0" smtClean="0"/>
              <a:t> </a:t>
            </a:r>
            <a:r>
              <a:rPr lang="de-DE" sz="2000" dirty="0" err="1" smtClean="0"/>
              <a:t>approvals</a:t>
            </a:r>
            <a:r>
              <a:rPr lang="de-DE" sz="2000" dirty="0" smtClean="0"/>
              <a:t>“.</a:t>
            </a:r>
          </a:p>
          <a:p>
            <a:pPr lvl="1"/>
            <a:r>
              <a:rPr lang="de-DE" sz="2000" dirty="0"/>
              <a:t>d</a:t>
            </a:r>
            <a:r>
              <a:rPr lang="de-DE" sz="2000" dirty="0" smtClean="0"/>
              <a:t>urch die Entwicklung </a:t>
            </a:r>
            <a:r>
              <a:rPr lang="de-DE" sz="2000" dirty="0" err="1" smtClean="0"/>
              <a:t>translationaler</a:t>
            </a:r>
            <a:r>
              <a:rPr lang="de-DE" sz="2000" dirty="0" smtClean="0"/>
              <a:t> Rahmenbedingungen für </a:t>
            </a:r>
            <a:r>
              <a:rPr lang="de-DE" sz="2000" dirty="0"/>
              <a:t>regulatorische </a:t>
            </a:r>
            <a:r>
              <a:rPr lang="de-DE" sz="2000" dirty="0" smtClean="0"/>
              <a:t>Forschung.</a:t>
            </a:r>
            <a:endParaRPr lang="de-DE" sz="2000" dirty="0"/>
          </a:p>
          <a:p>
            <a:pPr lvl="1"/>
            <a:r>
              <a:rPr lang="de-DE" sz="2000" dirty="0"/>
              <a:t>u</a:t>
            </a:r>
            <a:r>
              <a:rPr lang="de-DE" sz="2000" dirty="0" smtClean="0"/>
              <a:t>m eine unabhängige </a:t>
            </a:r>
            <a:r>
              <a:rPr lang="de-DE" sz="2000" dirty="0"/>
              <a:t>kritische </a:t>
            </a:r>
            <a:r>
              <a:rPr lang="de-DE" sz="2000" dirty="0" smtClean="0"/>
              <a:t>Evaluation von PASS für die Arzneimittelsicherheit zu gewährleisten.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33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de-DE" dirty="0" smtClean="0"/>
              <a:t>Projektteam - Danksagung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466667" cy="4020292"/>
          </a:xfrm>
        </p:spPr>
        <p:txBody>
          <a:bodyPr>
            <a:noAutofit/>
          </a:bodyPr>
          <a:lstStyle/>
          <a:p>
            <a:r>
              <a:rPr lang="de-DE" sz="2400" dirty="0" err="1" smtClean="0"/>
              <a:t>Dr</a:t>
            </a:r>
            <a:r>
              <a:rPr lang="de-DE" sz="2400" dirty="0" smtClean="0"/>
              <a:t> Angela </a:t>
            </a:r>
            <a:r>
              <a:rPr lang="de-DE" sz="2400" dirty="0" err="1" smtClean="0"/>
              <a:t>Spelsberg</a:t>
            </a:r>
            <a:r>
              <a:rPr lang="de-DE" sz="2400" dirty="0" smtClean="0"/>
              <a:t> – wichtige intellektuelle Inhalte</a:t>
            </a:r>
          </a:p>
          <a:p>
            <a:r>
              <a:rPr lang="de-DE" sz="2400" dirty="0" smtClean="0"/>
              <a:t>Prof Ulrich Keil – </a:t>
            </a:r>
            <a:r>
              <a:rPr lang="de-DE" sz="2400" dirty="0"/>
              <a:t>wichtige intellektuelle </a:t>
            </a:r>
            <a:r>
              <a:rPr lang="de-DE" sz="2400" dirty="0" smtClean="0"/>
              <a:t>Inhalte</a:t>
            </a:r>
          </a:p>
          <a:p>
            <a:r>
              <a:rPr lang="de-DE" sz="2400" dirty="0" smtClean="0"/>
              <a:t>Ole Kant – Datenextraktion</a:t>
            </a:r>
          </a:p>
          <a:p>
            <a:r>
              <a:rPr lang="de-DE" sz="2400" dirty="0" smtClean="0"/>
              <a:t>Kristin Schwarz – Datamanagement</a:t>
            </a:r>
          </a:p>
          <a:p>
            <a:r>
              <a:rPr lang="de-DE" sz="2400" dirty="0" smtClean="0"/>
              <a:t>Marion Schmid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1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7197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3200" dirty="0" smtClean="0">
                <a:solidFill>
                  <a:schemeClr val="tx1"/>
                </a:solidFill>
              </a:rPr>
              <a:t>Vielen Dank für Ihre Aufmerksamkeit!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0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Teil 1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Situation in Deutschland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Weiterführende Untersuchungen</a:t>
            </a:r>
          </a:p>
          <a:p>
            <a:pPr marL="0" indent="0">
              <a:buNone/>
            </a:pPr>
            <a:endParaRPr lang="de-D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Teil 2</a:t>
            </a: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>Situation in Europa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Neues Studienprojekt</a:t>
            </a:r>
          </a:p>
          <a:p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48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Deutsche Gesetzeslage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200" dirty="0"/>
              <a:t>Neufassung des </a:t>
            </a:r>
            <a:r>
              <a:rPr lang="de-DE" sz="2200" dirty="0" smtClean="0"/>
              <a:t>AMG </a:t>
            </a:r>
            <a:r>
              <a:rPr lang="de-DE" sz="2200" dirty="0"/>
              <a:t>vom 12. Dezember </a:t>
            </a:r>
            <a:r>
              <a:rPr lang="de-DE" sz="2200" dirty="0" smtClean="0"/>
              <a:t>2005</a:t>
            </a:r>
          </a:p>
          <a:p>
            <a:pPr lvl="1"/>
            <a:r>
              <a:rPr lang="de-DE" sz="2000" dirty="0" smtClean="0"/>
              <a:t>verpflichtet pharmazeutische </a:t>
            </a:r>
            <a:r>
              <a:rPr lang="de-DE" sz="2000" dirty="0"/>
              <a:t>Unternehmen, PMS unter Angabe von Ort, Zeit, Ziel und beteiligter Ärzte zu </a:t>
            </a:r>
            <a:r>
              <a:rPr lang="de-DE" sz="2000" dirty="0" smtClean="0"/>
              <a:t>melden.</a:t>
            </a:r>
          </a:p>
          <a:p>
            <a:pPr>
              <a:lnSpc>
                <a:spcPct val="110000"/>
              </a:lnSpc>
            </a:pPr>
            <a:r>
              <a:rPr lang="de-DE" sz="2200" dirty="0"/>
              <a:t>AMG-Änderungsgesetz vom Juli 2009</a:t>
            </a:r>
          </a:p>
          <a:p>
            <a:pPr lvl="1">
              <a:lnSpc>
                <a:spcPct val="110000"/>
              </a:lnSpc>
            </a:pPr>
            <a:r>
              <a:rPr lang="de-DE" sz="2000" dirty="0"/>
              <a:t>v</a:t>
            </a:r>
            <a:r>
              <a:rPr lang="de-DE" sz="2000" dirty="0" smtClean="0"/>
              <a:t>erpflichtet, </a:t>
            </a:r>
            <a:r>
              <a:rPr lang="de-DE" sz="2000" dirty="0"/>
              <a:t>auch einen Beobachtungsplan von PMS </a:t>
            </a:r>
            <a:r>
              <a:rPr lang="de-DE" sz="2000" dirty="0" smtClean="0"/>
              <a:t>einzureichen.</a:t>
            </a:r>
            <a:endParaRPr lang="de-DE" sz="2000" dirty="0"/>
          </a:p>
          <a:p>
            <a:r>
              <a:rPr lang="de-DE" sz="2200" dirty="0"/>
              <a:t>2. &amp;</a:t>
            </a:r>
            <a:r>
              <a:rPr lang="de-DE" sz="2200" dirty="0" smtClean="0"/>
              <a:t> </a:t>
            </a:r>
            <a:r>
              <a:rPr lang="de-DE" sz="2200" dirty="0"/>
              <a:t>3. AMG-Änderungsgesetz vom Oktober 2012 </a:t>
            </a:r>
            <a:r>
              <a:rPr lang="de-DE" sz="2200" dirty="0" smtClean="0"/>
              <a:t>&amp; </a:t>
            </a:r>
            <a:r>
              <a:rPr lang="de-DE" sz="2200" dirty="0"/>
              <a:t>August 2013</a:t>
            </a:r>
          </a:p>
          <a:p>
            <a:pPr lvl="1"/>
            <a:r>
              <a:rPr lang="de-DE" sz="2000" dirty="0" smtClean="0"/>
              <a:t>dienen </a:t>
            </a:r>
            <a:r>
              <a:rPr lang="de-DE" sz="2000" dirty="0"/>
              <a:t>zur Umsetzung der Richtlinien 2010/84/EU und 2012/26/EU des Europäischen Parlaments und des Europäischen </a:t>
            </a:r>
            <a:r>
              <a:rPr lang="de-DE" sz="2000" dirty="0" smtClean="0"/>
              <a:t>Rates.</a:t>
            </a:r>
          </a:p>
          <a:p>
            <a:pPr lvl="1"/>
            <a:r>
              <a:rPr lang="de-DE" sz="2000" dirty="0"/>
              <a:t>s</a:t>
            </a:r>
            <a:r>
              <a:rPr lang="de-DE" sz="2000" dirty="0" smtClean="0"/>
              <a:t>ind die Grundlage für eine </a:t>
            </a:r>
            <a:r>
              <a:rPr lang="de-DE" sz="2000" dirty="0"/>
              <a:t>europaweite „Gute Praxis der </a:t>
            </a:r>
            <a:r>
              <a:rPr lang="de-DE" sz="2000" dirty="0" err="1" smtClean="0"/>
              <a:t>Pharmakovigilanz</a:t>
            </a:r>
            <a:r>
              <a:rPr lang="de-DE" sz="2000" dirty="0" smtClean="0"/>
              <a:t>“ (GPP).</a:t>
            </a:r>
            <a:endParaRPr lang="de-DE" sz="2000" dirty="0"/>
          </a:p>
          <a:p>
            <a:pPr lvl="1"/>
            <a:endParaRPr lang="de-DE" dirty="0"/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940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3. AMG-Änderungsgesetz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20292"/>
          </a:xfrm>
        </p:spPr>
        <p:txBody>
          <a:bodyPr>
            <a:normAutofit fontScale="85000" lnSpcReduction="10000"/>
          </a:bodyPr>
          <a:lstStyle/>
          <a:p>
            <a:r>
              <a:rPr lang="de-DE" sz="2600" dirty="0" smtClean="0"/>
              <a:t>Pharmazeutische Unternehmen sind verpflichtet,</a:t>
            </a:r>
          </a:p>
          <a:p>
            <a:pPr lvl="1">
              <a:lnSpc>
                <a:spcPct val="110000"/>
              </a:lnSpc>
            </a:pPr>
            <a:r>
              <a:rPr lang="de-DE" sz="2400" dirty="0" smtClean="0"/>
              <a:t>die </a:t>
            </a:r>
            <a:r>
              <a:rPr lang="de-DE" sz="2400" dirty="0"/>
              <a:t>in PMS geleisteten Entschädigungen </a:t>
            </a:r>
            <a:r>
              <a:rPr lang="de-DE" sz="2400" dirty="0" smtClean="0"/>
              <a:t>an Ärzte </a:t>
            </a:r>
            <a:r>
              <a:rPr lang="de-DE" sz="2400" dirty="0"/>
              <a:t>anzuzeigen </a:t>
            </a:r>
            <a:r>
              <a:rPr lang="de-DE" sz="2400" dirty="0" smtClean="0"/>
              <a:t>und </a:t>
            </a:r>
            <a:r>
              <a:rPr lang="de-DE" sz="2400" dirty="0"/>
              <a:t>mit Ärzten geschlossene Verträge zu </a:t>
            </a:r>
            <a:r>
              <a:rPr lang="de-DE" sz="2400" dirty="0" smtClean="0"/>
              <a:t>übermitteln.</a:t>
            </a:r>
          </a:p>
          <a:p>
            <a:pPr lvl="1">
              <a:lnSpc>
                <a:spcPct val="110000"/>
              </a:lnSpc>
            </a:pPr>
            <a:r>
              <a:rPr lang="de-DE" sz="2400" dirty="0" smtClean="0"/>
              <a:t>Änderungsangaben </a:t>
            </a:r>
            <a:r>
              <a:rPr lang="de-DE" sz="2400" dirty="0"/>
              <a:t>von PMS innerhalb von 4 Wochen nach Quartalsende zu </a:t>
            </a:r>
            <a:r>
              <a:rPr lang="de-DE" sz="2400" dirty="0" smtClean="0"/>
              <a:t>übersenden.</a:t>
            </a:r>
            <a:endParaRPr lang="de-DE" sz="2400" dirty="0"/>
          </a:p>
          <a:p>
            <a:pPr lvl="1">
              <a:lnSpc>
                <a:spcPct val="110000"/>
              </a:lnSpc>
            </a:pPr>
            <a:r>
              <a:rPr lang="de-DE" sz="2400" dirty="0" smtClean="0"/>
              <a:t>einen </a:t>
            </a:r>
            <a:r>
              <a:rPr lang="de-DE" sz="2400" dirty="0"/>
              <a:t>Abschlussbericht von PMS innerhalb von 12 Monaten nach Abschluss der Datenerfassung </a:t>
            </a:r>
            <a:r>
              <a:rPr lang="de-DE" sz="2400" dirty="0" smtClean="0"/>
              <a:t>einzureichen.</a:t>
            </a:r>
          </a:p>
          <a:p>
            <a:pPr>
              <a:lnSpc>
                <a:spcPct val="110000"/>
              </a:lnSpc>
            </a:pPr>
            <a:r>
              <a:rPr lang="de-DE" sz="2600" dirty="0" smtClean="0"/>
              <a:t>Zuständige Bundesbehörden sind verpflichtet,</a:t>
            </a:r>
          </a:p>
          <a:p>
            <a:pPr lvl="1">
              <a:lnSpc>
                <a:spcPct val="110000"/>
              </a:lnSpc>
            </a:pPr>
            <a:r>
              <a:rPr lang="de-DE" sz="2400" dirty="0" smtClean="0"/>
              <a:t>die </a:t>
            </a:r>
            <a:r>
              <a:rPr lang="de-DE" sz="2400" dirty="0"/>
              <a:t>ihnen übermittelten Angaben, Beobachtungspläne </a:t>
            </a:r>
            <a:r>
              <a:rPr lang="de-DE" sz="2400" dirty="0" smtClean="0"/>
              <a:t>und </a:t>
            </a:r>
            <a:r>
              <a:rPr lang="de-DE" sz="2400" dirty="0"/>
              <a:t>Abschlussberichte über ein Internetportal </a:t>
            </a:r>
            <a:r>
              <a:rPr lang="de-DE" sz="2400" dirty="0" smtClean="0"/>
              <a:t>zu veröffentlichen.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endParaRPr lang="de-DE" sz="1900" dirty="0"/>
          </a:p>
          <a:p>
            <a:endParaRPr lang="de-DE" sz="1900" dirty="0"/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2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Veröffentlichte PMS Daten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90757" cy="4020292"/>
          </a:xfrm>
        </p:spPr>
        <p:txBody>
          <a:bodyPr>
            <a:normAutofit/>
          </a:bodyPr>
          <a:lstStyle/>
          <a:p>
            <a:r>
              <a:rPr lang="de-DE" sz="2200" dirty="0" smtClean="0"/>
              <a:t>Bundesoberbehörden </a:t>
            </a:r>
            <a:r>
              <a:rPr lang="de-DE" sz="2200" dirty="0"/>
              <a:t>veröffentlichen Anzeigen zu PMS ab August 2013 ohne sie inhaltlich detailliert zu </a:t>
            </a:r>
            <a:r>
              <a:rPr lang="de-DE" sz="2200" dirty="0" smtClean="0"/>
              <a:t>prüfen.</a:t>
            </a:r>
          </a:p>
          <a:p>
            <a:pPr lvl="1"/>
            <a:r>
              <a:rPr lang="de-DE" sz="2000" dirty="0" err="1" smtClean="0"/>
              <a:t>BfArM</a:t>
            </a:r>
            <a:r>
              <a:rPr lang="de-DE" sz="2000" dirty="0" smtClean="0"/>
              <a:t>. </a:t>
            </a:r>
            <a:r>
              <a:rPr lang="de-DE" sz="2000" dirty="0"/>
              <a:t>Veröffentlichungen zu AWB. Verfügbar unter: </a:t>
            </a:r>
            <a:r>
              <a:rPr lang="de-DE" sz="2000" u="sng" dirty="0">
                <a:hlinkClick r:id="rId3"/>
              </a:rPr>
              <a:t>https://</a:t>
            </a:r>
            <a:r>
              <a:rPr lang="de-DE" sz="2000" u="sng" dirty="0" smtClean="0">
                <a:hlinkClick r:id="rId3"/>
              </a:rPr>
              <a:t>awbdb.bfarm.de/ords/f?p=101:STARTSEITE</a:t>
            </a:r>
            <a:endParaRPr lang="de-DE" sz="2000" dirty="0" smtClean="0"/>
          </a:p>
          <a:p>
            <a:pPr lvl="1"/>
            <a:r>
              <a:rPr lang="de-DE" sz="2000" dirty="0" smtClean="0"/>
              <a:t>PEI. </a:t>
            </a:r>
            <a:r>
              <a:rPr lang="de-DE" sz="2000" dirty="0"/>
              <a:t>Datenbank des PEI zu Anwendungsbeobachtungen (AWB). Verfügbar unter: </a:t>
            </a:r>
            <a:r>
              <a:rPr lang="fr-FR" sz="2000" dirty="0" smtClean="0">
                <a:hlinkClick r:id="rId4"/>
              </a:rPr>
              <a:t>www.pei.de/db-awb</a:t>
            </a:r>
            <a:endParaRPr lang="de-DE" sz="2000" dirty="0" smtClean="0"/>
          </a:p>
          <a:p>
            <a:r>
              <a:rPr lang="de-DE" sz="2200" dirty="0" smtClean="0"/>
              <a:t>Die KBV veröffentlicht nur Listen </a:t>
            </a:r>
            <a:r>
              <a:rPr lang="de-DE" sz="2200" dirty="0"/>
              <a:t>abgeschlossener </a:t>
            </a:r>
            <a:r>
              <a:rPr lang="de-DE" sz="2200" dirty="0" smtClean="0"/>
              <a:t>PMS.</a:t>
            </a:r>
          </a:p>
          <a:p>
            <a:pPr lvl="1"/>
            <a:r>
              <a:rPr lang="de-DE" sz="2000" dirty="0"/>
              <a:t>KBV. Meldungen und Abschlüsse von </a:t>
            </a:r>
            <a:r>
              <a:rPr lang="de-DE" sz="2000" dirty="0" smtClean="0"/>
              <a:t>AWB an </a:t>
            </a:r>
            <a:r>
              <a:rPr lang="de-DE" sz="2000" dirty="0"/>
              <a:t>die KBV. Verfügbar unter: </a:t>
            </a:r>
            <a:r>
              <a:rPr lang="de-DE" sz="2000" u="sng" dirty="0">
                <a:hlinkClick r:id="rId5"/>
              </a:rPr>
              <a:t>http://</a:t>
            </a:r>
            <a:r>
              <a:rPr lang="de-DE" sz="2000" u="sng" dirty="0" smtClean="0">
                <a:hlinkClick r:id="rId5"/>
              </a:rPr>
              <a:t>www.kbv.de/html/themen_23913.php</a:t>
            </a:r>
            <a:endParaRPr lang="de-DE" sz="2200" u="sng" dirty="0"/>
          </a:p>
          <a:p>
            <a:pPr lvl="1"/>
            <a:endParaRPr lang="de-DE" sz="2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4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Ausgangslage &amp; Fragestellung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90757" cy="4020292"/>
          </a:xfrm>
        </p:spPr>
        <p:txBody>
          <a:bodyPr>
            <a:normAutofit/>
          </a:bodyPr>
          <a:lstStyle/>
          <a:p>
            <a:r>
              <a:rPr lang="de-DE" sz="2200" dirty="0"/>
              <a:t>Eine unabhängige Untersuchung inhaltlicher und methodischer Aspekte dieser </a:t>
            </a:r>
            <a:r>
              <a:rPr lang="de-DE" sz="2200" dirty="0" smtClean="0"/>
              <a:t>öffentlich zugänglichen PMS Daten ist überfällig.</a:t>
            </a:r>
          </a:p>
          <a:p>
            <a:r>
              <a:rPr lang="de-DE" sz="2200" dirty="0"/>
              <a:t>Von </a:t>
            </a:r>
            <a:r>
              <a:rPr lang="de-DE" sz="2200" dirty="0" smtClean="0"/>
              <a:t>besonderem Interesse </a:t>
            </a:r>
            <a:r>
              <a:rPr lang="de-DE" sz="2200" dirty="0"/>
              <a:t>ist die Frage, ob sich die Praxis von PMS nach den Änderungen des AMG 2012 und 2013 im Vergleich zu </a:t>
            </a:r>
            <a:r>
              <a:rPr lang="de-DE" sz="2200" dirty="0" smtClean="0"/>
              <a:t>den von uns berichteten Ergebnissen verändert </a:t>
            </a:r>
            <a:r>
              <a:rPr lang="de-DE" sz="2200" dirty="0"/>
              <a:t>hat</a:t>
            </a:r>
            <a:r>
              <a:rPr lang="de-DE" sz="2200" dirty="0" smtClean="0"/>
              <a:t>.</a:t>
            </a:r>
            <a:endParaRPr lang="de-DE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Untersuchungsziel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90757" cy="4020292"/>
          </a:xfrm>
        </p:spPr>
        <p:txBody>
          <a:bodyPr>
            <a:normAutofit/>
          </a:bodyPr>
          <a:lstStyle/>
          <a:p>
            <a:r>
              <a:rPr lang="de-DE" sz="2200" dirty="0"/>
              <a:t>Ziel </a:t>
            </a:r>
            <a:r>
              <a:rPr lang="de-DE" sz="2200" dirty="0" smtClean="0"/>
              <a:t>ist es, zeitliche </a:t>
            </a:r>
            <a:r>
              <a:rPr lang="de-DE" sz="2200" dirty="0"/>
              <a:t>Trends der Praxis von PMS </a:t>
            </a:r>
            <a:r>
              <a:rPr lang="de-DE" sz="2200" dirty="0" smtClean="0"/>
              <a:t>2008-2010 </a:t>
            </a:r>
            <a:r>
              <a:rPr lang="de-DE" sz="2200" dirty="0"/>
              <a:t>und </a:t>
            </a:r>
            <a:r>
              <a:rPr lang="de-DE" sz="2200" dirty="0" smtClean="0"/>
              <a:t>2014-2016 zu untersuchen.</a:t>
            </a:r>
          </a:p>
          <a:p>
            <a:r>
              <a:rPr lang="de-DE" sz="2200" dirty="0" smtClean="0"/>
              <a:t>Dies </a:t>
            </a:r>
            <a:r>
              <a:rPr lang="de-DE" sz="2200" dirty="0"/>
              <a:t>erfolgt durch einen Vergleich der Zeiträume </a:t>
            </a:r>
            <a:r>
              <a:rPr lang="de-DE" sz="2200" dirty="0" smtClean="0"/>
              <a:t>2008-2010 </a:t>
            </a:r>
            <a:r>
              <a:rPr lang="de-DE" sz="2200" dirty="0"/>
              <a:t>und </a:t>
            </a:r>
            <a:r>
              <a:rPr lang="de-DE" sz="2200" dirty="0" smtClean="0"/>
              <a:t>2014-2016 </a:t>
            </a:r>
            <a:r>
              <a:rPr lang="de-DE" sz="2200" dirty="0"/>
              <a:t>hinsichtlich</a:t>
            </a:r>
            <a:endParaRPr lang="fr-FR" sz="2200" dirty="0"/>
          </a:p>
          <a:p>
            <a:pPr lvl="1"/>
            <a:r>
              <a:rPr lang="de-DE" sz="2000" dirty="0"/>
              <a:t>der verpflichtenden Angaben bei Anzeigen zu </a:t>
            </a:r>
            <a:r>
              <a:rPr lang="de-DE" sz="2000" dirty="0" smtClean="0"/>
              <a:t>PMS</a:t>
            </a:r>
            <a:endParaRPr lang="fr-FR" sz="2000" dirty="0"/>
          </a:p>
          <a:p>
            <a:pPr lvl="1"/>
            <a:r>
              <a:rPr lang="de-DE" sz="2000" dirty="0"/>
              <a:t>methodischer Aspekte der verpflichtenden </a:t>
            </a:r>
            <a:r>
              <a:rPr lang="de-DE" sz="2000" dirty="0" smtClean="0"/>
              <a:t>Beobachtungspläne</a:t>
            </a:r>
          </a:p>
          <a:p>
            <a:r>
              <a:rPr lang="de-DE" sz="2200" dirty="0" smtClean="0"/>
              <a:t>Damit soll die Frage beantwortet werden, welchen </a:t>
            </a:r>
            <a:r>
              <a:rPr lang="de-DE" sz="2200" dirty="0"/>
              <a:t>Effekt die AMG-Änderungsgesetze von 2012 </a:t>
            </a:r>
            <a:r>
              <a:rPr lang="de-DE" sz="2200" dirty="0" smtClean="0"/>
              <a:t>und </a:t>
            </a:r>
            <a:r>
              <a:rPr lang="de-DE" sz="2200" dirty="0"/>
              <a:t>2013 auf die Praxis von Post-Marketing-Studien hatten.</a:t>
            </a:r>
            <a:endParaRPr lang="de-DE" sz="2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24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Relevanz der Untersuchung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90757" cy="4020292"/>
          </a:xfrm>
        </p:spPr>
        <p:txBody>
          <a:bodyPr>
            <a:normAutofit/>
          </a:bodyPr>
          <a:lstStyle/>
          <a:p>
            <a:r>
              <a:rPr lang="de-DE" sz="2400" dirty="0"/>
              <a:t>Der </a:t>
            </a:r>
            <a:r>
              <a:rPr lang="de-DE" sz="2400" dirty="0" smtClean="0"/>
              <a:t>Einfluss der Gesetzesänderungen auf die Praxis von PMS wird erstmals </a:t>
            </a:r>
            <a:r>
              <a:rPr lang="de-DE" sz="2400" dirty="0"/>
              <a:t>evaluiert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Der wissenschaftliche Beitrag von PMS zur </a:t>
            </a:r>
            <a:r>
              <a:rPr lang="de-DE" sz="2400" dirty="0" err="1" smtClean="0"/>
              <a:t>Pharmakovigilanz</a:t>
            </a:r>
            <a:r>
              <a:rPr lang="de-DE" sz="2400" dirty="0" smtClean="0"/>
              <a:t> kann weiterführend untersucht werden.</a:t>
            </a:r>
          </a:p>
          <a:p>
            <a:r>
              <a:rPr lang="de-DE" sz="2400" dirty="0"/>
              <a:t>Eine effektive Nutzung ökonomischer Ressourcen für PMS ist im Interesse der </a:t>
            </a:r>
            <a:r>
              <a:rPr lang="de-DE" sz="2400" dirty="0" smtClean="0"/>
              <a:t>Öffentlichkeit.</a:t>
            </a:r>
          </a:p>
          <a:p>
            <a:pPr lvl="1"/>
            <a:r>
              <a:rPr lang="de-DE" sz="2000" dirty="0" smtClean="0"/>
              <a:t>Kosten werden indirekt </a:t>
            </a:r>
            <a:r>
              <a:rPr lang="de-DE" sz="2000" dirty="0"/>
              <a:t>über gesteigerte Medikamentenpreise </a:t>
            </a:r>
            <a:r>
              <a:rPr lang="de-DE" sz="2000" dirty="0" smtClean="0"/>
              <a:t>und GKK (verwendete </a:t>
            </a:r>
            <a:r>
              <a:rPr lang="de-DE" sz="2000" dirty="0"/>
              <a:t>Arzneimittel </a:t>
            </a:r>
            <a:r>
              <a:rPr lang="de-DE" sz="2000" dirty="0" smtClean="0"/>
              <a:t>sowie beteiligte Ärzte) mitfinanziert</a:t>
            </a:r>
            <a:r>
              <a:rPr lang="de-DE" sz="2000" dirty="0"/>
              <a:t>.</a:t>
            </a:r>
            <a:endParaRPr lang="fr-FR" sz="2000" dirty="0"/>
          </a:p>
          <a:p>
            <a:pPr lvl="1"/>
            <a:endParaRPr lang="de-DE" sz="2400" dirty="0" smtClean="0"/>
          </a:p>
          <a:p>
            <a:pPr lvl="1"/>
            <a:endParaRPr lang="de-DE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Europäische Zulassungspraxis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90757" cy="4020292"/>
          </a:xfrm>
        </p:spPr>
        <p:txBody>
          <a:bodyPr>
            <a:noAutofit/>
          </a:bodyPr>
          <a:lstStyle/>
          <a:p>
            <a:pPr lvl="0"/>
            <a:r>
              <a:rPr lang="de-DE" sz="2200" dirty="0" smtClean="0"/>
              <a:t>Zulassungsinhaber untersuchen mögliche Sicherheitsrisiken von Medikamenten in </a:t>
            </a:r>
            <a:r>
              <a:rPr lang="de-DE" sz="2200" dirty="0"/>
              <a:t>Post-</a:t>
            </a:r>
            <a:r>
              <a:rPr lang="de-DE" sz="2200" dirty="0" err="1"/>
              <a:t>Authorisation</a:t>
            </a:r>
            <a:r>
              <a:rPr lang="de-DE" sz="2200" dirty="0"/>
              <a:t> </a:t>
            </a:r>
            <a:r>
              <a:rPr lang="de-DE" sz="2200" dirty="0" err="1"/>
              <a:t>Safety</a:t>
            </a:r>
            <a:r>
              <a:rPr lang="de-DE" sz="2200" dirty="0"/>
              <a:t> Studien (PASS</a:t>
            </a:r>
            <a:r>
              <a:rPr lang="de-DE" sz="2200" dirty="0" smtClean="0"/>
              <a:t>).</a:t>
            </a:r>
          </a:p>
          <a:p>
            <a:pPr lvl="0"/>
            <a:r>
              <a:rPr lang="de-DE" sz="2200" dirty="0" smtClean="0"/>
              <a:t>Neue Medikamente werden </a:t>
            </a:r>
            <a:r>
              <a:rPr lang="de-DE" sz="2200" dirty="0"/>
              <a:t>von der EMA </a:t>
            </a:r>
            <a:r>
              <a:rPr lang="de-DE" sz="2200" dirty="0" smtClean="0"/>
              <a:t>(und der FDA) immer häufiger mit "</a:t>
            </a:r>
            <a:r>
              <a:rPr lang="de-DE" sz="2200" dirty="0" err="1" smtClean="0"/>
              <a:t>conditional</a:t>
            </a:r>
            <a:r>
              <a:rPr lang="de-DE" sz="2200" dirty="0" smtClean="0"/>
              <a:t> </a:t>
            </a:r>
            <a:r>
              <a:rPr lang="de-DE" sz="2200" dirty="0" err="1"/>
              <a:t>approval</a:t>
            </a:r>
            <a:r>
              <a:rPr lang="de-DE" sz="2200" dirty="0"/>
              <a:t>" </a:t>
            </a:r>
            <a:r>
              <a:rPr lang="de-DE" sz="2200" dirty="0" smtClean="0"/>
              <a:t>zugelassen.</a:t>
            </a:r>
          </a:p>
          <a:p>
            <a:pPr lvl="0"/>
            <a:r>
              <a:rPr lang="de-DE" sz="2200" dirty="0" smtClean="0"/>
              <a:t>Die </a:t>
            </a:r>
            <a:r>
              <a:rPr lang="de-DE" sz="2200" dirty="0"/>
              <a:t>Zulassungsinhaber </a:t>
            </a:r>
            <a:r>
              <a:rPr lang="de-DE" sz="2200" dirty="0" smtClean="0"/>
              <a:t>werden dann von der EMA mit </a:t>
            </a:r>
            <a:r>
              <a:rPr lang="de-DE" sz="2200" dirty="0"/>
              <a:t>der Auflage </a:t>
            </a:r>
            <a:r>
              <a:rPr lang="de-DE" sz="2200" dirty="0" smtClean="0"/>
              <a:t>belegt, die Wirksamkeit (!) in PASS nachzuweisen.</a:t>
            </a:r>
          </a:p>
          <a:p>
            <a:pPr lvl="0"/>
            <a:r>
              <a:rPr lang="de-DE" sz="2200" dirty="0" smtClean="0"/>
              <a:t>So </a:t>
            </a:r>
            <a:r>
              <a:rPr lang="de-DE" sz="2200" dirty="0"/>
              <a:t>verschiebt sich die Beweislast von </a:t>
            </a:r>
            <a:r>
              <a:rPr lang="de-DE" sz="2200" dirty="0" smtClean="0"/>
              <a:t>Phase III RCTs auf PASS.</a:t>
            </a:r>
          </a:p>
          <a:p>
            <a:pPr lvl="0"/>
            <a:r>
              <a:rPr lang="de-DE" sz="2200" dirty="0" smtClean="0"/>
              <a:t>Eine transparente, kritische </a:t>
            </a:r>
            <a:r>
              <a:rPr lang="de-DE" sz="2200" dirty="0"/>
              <a:t>Bewertung der </a:t>
            </a:r>
            <a:r>
              <a:rPr lang="de-DE" sz="2200" dirty="0" smtClean="0"/>
              <a:t>von der Wissenschaft bisher </a:t>
            </a:r>
            <a:r>
              <a:rPr lang="de-DE" sz="2200" dirty="0"/>
              <a:t>vernachlässigten </a:t>
            </a:r>
            <a:r>
              <a:rPr lang="de-DE" sz="2200" dirty="0" smtClean="0"/>
              <a:t>PASS ist deshalb dringend notwendig.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60EE-6255-4CC6-BE03-62BE38DEC59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726</Words>
  <Application>Microsoft Office PowerPoint</Application>
  <PresentationFormat>Breitbild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Trebuchet MS</vt:lpstr>
      <vt:lpstr>Wingdings 3</vt:lpstr>
      <vt:lpstr>Facet</vt:lpstr>
      <vt:lpstr>Wie kann die Situation von PMS weiter untersucht werden? </vt:lpstr>
      <vt:lpstr> Überblick</vt:lpstr>
      <vt:lpstr> Deutsche Gesetzeslage</vt:lpstr>
      <vt:lpstr> 3. AMG-Änderungsgesetz</vt:lpstr>
      <vt:lpstr> Veröffentlichte PMS Daten</vt:lpstr>
      <vt:lpstr> Ausgangslage &amp; Fragestellung</vt:lpstr>
      <vt:lpstr> Untersuchungsziel </vt:lpstr>
      <vt:lpstr> Relevanz der Untersuchung </vt:lpstr>
      <vt:lpstr> Europäische Zulassungspraxis</vt:lpstr>
      <vt:lpstr>Übergeordnetes Ziel des neuen Studienprojekts</vt:lpstr>
      <vt:lpstr> Auswirkungen</vt:lpstr>
      <vt:lpstr>Zusammenfassung</vt:lpstr>
      <vt:lpstr> Projektteam - Danksagung</vt:lpstr>
      <vt:lpstr>PowerPoint-Präsentation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Prävention chronischer Krankheiten</dc:title>
  <dc:creator>Christof Prugger</dc:creator>
  <cp:lastModifiedBy>Spelsberg</cp:lastModifiedBy>
  <cp:revision>421</cp:revision>
  <dcterms:created xsi:type="dcterms:W3CDTF">2017-05-07T09:58:54Z</dcterms:created>
  <dcterms:modified xsi:type="dcterms:W3CDTF">2017-11-27T21:00:18Z</dcterms:modified>
</cp:coreProperties>
</file>